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57" r:id="rId3"/>
    <p:sldId id="258" r:id="rId4"/>
    <p:sldId id="265" r:id="rId5"/>
    <p:sldId id="266" r:id="rId6"/>
    <p:sldId id="262" r:id="rId7"/>
    <p:sldId id="263" r:id="rId8"/>
    <p:sldId id="260" r:id="rId9"/>
    <p:sldId id="261" r:id="rId10"/>
    <p:sldId id="264" r:id="rId11"/>
    <p:sldId id="267" r:id="rId12"/>
    <p:sldId id="268" r:id="rId13"/>
    <p:sldId id="270" r:id="rId14"/>
  </p:sldIdLst>
  <p:sldSz cx="24688800" cy="15636875"/>
  <p:notesSz cx="6858000" cy="9144000"/>
  <p:defaultTextStyle>
    <a:defPPr>
      <a:defRPr lang="en-US"/>
    </a:defPPr>
    <a:lvl1pPr marL="0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1487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02971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54458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05944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57428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08913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60399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11886" algn="l" defTabSz="1502971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032" y="-72"/>
      </p:cViewPr>
      <p:guideLst>
        <p:guide orient="horz" pos="4925"/>
        <p:guide pos="7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21/1/2021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F1E-D5DC-4B6A-B8E5-D0DABF925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5D01F-8673-44D9-9BC9-588DC08C4D4A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685800"/>
            <a:ext cx="5413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4E08-B943-4AAB-8911-881BF8A12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84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992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0AA88-DEAC-479A-8872-AE59F76AB098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22313" y="685800"/>
            <a:ext cx="54133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0" y="4857574"/>
            <a:ext cx="20985480" cy="335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1"/>
            <a:ext cx="17282160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3" y="626208"/>
            <a:ext cx="5554980" cy="133420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8"/>
            <a:ext cx="16253460" cy="133420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8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3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487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029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544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594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4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89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03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18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3" y="3648606"/>
            <a:ext cx="10904220" cy="10319617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3" y="3648606"/>
            <a:ext cx="10904220" cy="10319617"/>
          </a:xfrm>
        </p:spPr>
        <p:txBody>
          <a:bodyPr/>
          <a:lstStyle>
            <a:lvl1pPr>
              <a:defRPr sz="45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2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487" indent="0">
              <a:buNone/>
              <a:defRPr sz="3300" b="1"/>
            </a:lvl2pPr>
            <a:lvl3pPr marL="1502971" indent="0">
              <a:buNone/>
              <a:defRPr sz="3000" b="1"/>
            </a:lvl3pPr>
            <a:lvl4pPr marL="2254458" indent="0">
              <a:buNone/>
              <a:defRPr sz="2500" b="1"/>
            </a:lvl4pPr>
            <a:lvl5pPr marL="3005944" indent="0">
              <a:buNone/>
              <a:defRPr sz="2500" b="1"/>
            </a:lvl5pPr>
            <a:lvl6pPr marL="3757428" indent="0">
              <a:buNone/>
              <a:defRPr sz="2500" b="1"/>
            </a:lvl6pPr>
            <a:lvl7pPr marL="4508913" indent="0">
              <a:buNone/>
              <a:defRPr sz="2500" b="1"/>
            </a:lvl7pPr>
            <a:lvl8pPr marL="5260399" indent="0">
              <a:buNone/>
              <a:defRPr sz="2500" b="1"/>
            </a:lvl8pPr>
            <a:lvl9pPr marL="601188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8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8" y="3500202"/>
            <a:ext cx="10912795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487" indent="0">
              <a:buNone/>
              <a:defRPr sz="3300" b="1"/>
            </a:lvl2pPr>
            <a:lvl3pPr marL="1502971" indent="0">
              <a:buNone/>
              <a:defRPr sz="3000" b="1"/>
            </a:lvl3pPr>
            <a:lvl4pPr marL="2254458" indent="0">
              <a:buNone/>
              <a:defRPr sz="2500" b="1"/>
            </a:lvl4pPr>
            <a:lvl5pPr marL="3005944" indent="0">
              <a:buNone/>
              <a:defRPr sz="2500" b="1"/>
            </a:lvl5pPr>
            <a:lvl6pPr marL="3757428" indent="0">
              <a:buNone/>
              <a:defRPr sz="2500" b="1"/>
            </a:lvl6pPr>
            <a:lvl7pPr marL="4508913" indent="0">
              <a:buNone/>
              <a:defRPr sz="2500" b="1"/>
            </a:lvl7pPr>
            <a:lvl8pPr marL="5260399" indent="0">
              <a:buNone/>
              <a:defRPr sz="2500" b="1"/>
            </a:lvl8pPr>
            <a:lvl9pPr marL="601188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8" y="4958918"/>
            <a:ext cx="10912795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50" y="622579"/>
            <a:ext cx="8122445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6"/>
            <a:ext cx="13801725" cy="13345642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50" y="3272171"/>
            <a:ext cx="8122445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487" indent="0">
              <a:buNone/>
              <a:defRPr sz="2000"/>
            </a:lvl2pPr>
            <a:lvl3pPr marL="1502971" indent="0">
              <a:buNone/>
              <a:defRPr sz="1800"/>
            </a:lvl3pPr>
            <a:lvl4pPr marL="2254458" indent="0">
              <a:buNone/>
              <a:defRPr sz="1500"/>
            </a:lvl4pPr>
            <a:lvl5pPr marL="3005944" indent="0">
              <a:buNone/>
              <a:defRPr sz="1500"/>
            </a:lvl5pPr>
            <a:lvl6pPr marL="3757428" indent="0">
              <a:buNone/>
              <a:defRPr sz="1500"/>
            </a:lvl6pPr>
            <a:lvl7pPr marL="4508913" indent="0">
              <a:buNone/>
              <a:defRPr sz="1500"/>
            </a:lvl7pPr>
            <a:lvl8pPr marL="5260399" indent="0">
              <a:buNone/>
              <a:defRPr sz="1500"/>
            </a:lvl8pPr>
            <a:lvl9pPr marL="601188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80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80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487" indent="0">
              <a:buNone/>
              <a:defRPr sz="4500"/>
            </a:lvl2pPr>
            <a:lvl3pPr marL="1502971" indent="0">
              <a:buNone/>
              <a:defRPr sz="4000"/>
            </a:lvl3pPr>
            <a:lvl4pPr marL="2254458" indent="0">
              <a:buNone/>
              <a:defRPr sz="3300"/>
            </a:lvl4pPr>
            <a:lvl5pPr marL="3005944" indent="0">
              <a:buNone/>
              <a:defRPr sz="3300"/>
            </a:lvl5pPr>
            <a:lvl6pPr marL="3757428" indent="0">
              <a:buNone/>
              <a:defRPr sz="3300"/>
            </a:lvl6pPr>
            <a:lvl7pPr marL="4508913" indent="0">
              <a:buNone/>
              <a:defRPr sz="3300"/>
            </a:lvl7pPr>
            <a:lvl8pPr marL="5260399" indent="0">
              <a:buNone/>
              <a:defRPr sz="3300"/>
            </a:lvl8pPr>
            <a:lvl9pPr marL="601188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80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487" indent="0">
              <a:buNone/>
              <a:defRPr sz="2000"/>
            </a:lvl2pPr>
            <a:lvl3pPr marL="1502971" indent="0">
              <a:buNone/>
              <a:defRPr sz="1800"/>
            </a:lvl3pPr>
            <a:lvl4pPr marL="2254458" indent="0">
              <a:buNone/>
              <a:defRPr sz="1500"/>
            </a:lvl4pPr>
            <a:lvl5pPr marL="3005944" indent="0">
              <a:buNone/>
              <a:defRPr sz="1500"/>
            </a:lvl5pPr>
            <a:lvl6pPr marL="3757428" indent="0">
              <a:buNone/>
              <a:defRPr sz="1500"/>
            </a:lvl6pPr>
            <a:lvl7pPr marL="4508913" indent="0">
              <a:buNone/>
              <a:defRPr sz="1500"/>
            </a:lvl7pPr>
            <a:lvl8pPr marL="5260399" indent="0">
              <a:buNone/>
              <a:defRPr sz="1500"/>
            </a:lvl8pPr>
            <a:lvl9pPr marL="601188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5" y="626205"/>
            <a:ext cx="22219920" cy="2606146"/>
          </a:xfrm>
          <a:prstGeom prst="rect">
            <a:avLst/>
          </a:prstGeom>
        </p:spPr>
        <p:txBody>
          <a:bodyPr vert="horz" lIns="150295" tIns="75149" rIns="150295" bIns="751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648606"/>
            <a:ext cx="22219920" cy="10319617"/>
          </a:xfrm>
          <a:prstGeom prst="rect">
            <a:avLst/>
          </a:prstGeom>
        </p:spPr>
        <p:txBody>
          <a:bodyPr vert="horz" lIns="150295" tIns="75149" rIns="150295" bIns="751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7"/>
            <a:ext cx="5760720" cy="832521"/>
          </a:xfrm>
          <a:prstGeom prst="rect">
            <a:avLst/>
          </a:prstGeom>
        </p:spPr>
        <p:txBody>
          <a:bodyPr vert="horz" lIns="150295" tIns="75149" rIns="150295" bIns="75149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5" y="14493067"/>
            <a:ext cx="7818120" cy="832521"/>
          </a:xfrm>
          <a:prstGeom prst="rect">
            <a:avLst/>
          </a:prstGeom>
        </p:spPr>
        <p:txBody>
          <a:bodyPr vert="horz" lIns="150295" tIns="75149" rIns="150295" bIns="75149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7"/>
            <a:ext cx="5760720" cy="832521"/>
          </a:xfrm>
          <a:prstGeom prst="rect">
            <a:avLst/>
          </a:prstGeom>
        </p:spPr>
        <p:txBody>
          <a:bodyPr vert="horz" lIns="150295" tIns="75149" rIns="150295" bIns="75149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2971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16" indent="-563616" algn="l" defTabSz="1502971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164" indent="-469678" algn="l" defTabSz="1502971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713" indent="-375742" algn="l" defTabSz="15029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200" indent="-375742" algn="l" defTabSz="150297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1684" indent="-375742" algn="l" defTabSz="1502971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173" indent="-375742" algn="l" defTabSz="150297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4657" indent="-375742" algn="l" defTabSz="150297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144" indent="-375742" algn="l" defTabSz="150297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7630" indent="-375742" algn="l" defTabSz="150297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1487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971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458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05944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428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08913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60399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11886" algn="l" defTabSz="150297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24508" cy="156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2994" y="1151048"/>
            <a:ext cx="10136980" cy="28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19" y="5333178"/>
            <a:ext cx="15160468" cy="406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9"/>
          <p:cNvGrpSpPr>
            <a:grpSpLocks/>
          </p:cNvGrpSpPr>
          <p:nvPr/>
        </p:nvGrpSpPr>
        <p:grpSpPr bwMode="auto">
          <a:xfrm>
            <a:off x="-64294" y="11159374"/>
            <a:ext cx="24688803" cy="4578852"/>
            <a:chOff x="0" y="3163016"/>
            <a:chExt cx="9144000" cy="2008136"/>
          </a:xfrm>
        </p:grpSpPr>
        <p:pic>
          <p:nvPicPr>
            <p:cNvPr id="3082" name="图片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41" y="3732454"/>
              <a:ext cx="4217820" cy="143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图片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6177"/>
              <a:ext cx="9120366" cy="192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图片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3016"/>
              <a:ext cx="9144000" cy="198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图片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3180" y="10601948"/>
            <a:ext cx="9344025" cy="463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599" y="11651646"/>
            <a:ext cx="4136230" cy="40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80297" y="3334760"/>
            <a:ext cx="20319863" cy="3987552"/>
          </a:xfrm>
          <a:prstGeom prst="rect">
            <a:avLst/>
          </a:prstGeom>
          <a:noFill/>
        </p:spPr>
        <p:txBody>
          <a:bodyPr wrap="square" lIns="230429" tIns="115214" rIns="230429" bIns="1152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zh-CN" sz="6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  <a:p>
            <a:pPr algn="ctr" eaLnBrk="1" hangingPunct="1"/>
            <a:r>
              <a:rPr lang="en-US" altLang="en-US" sz="10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ĐẠO ĐỨC LỚP 1C</a:t>
            </a:r>
            <a:endParaRPr lang="en-US" altLang="zh-CN" sz="10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  <a:p>
            <a:pPr algn="ctr" eaLnBrk="1" hangingPunct="1"/>
            <a:endParaRPr lang="en-US" altLang="zh-CN" sz="83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7387" y="814373"/>
            <a:ext cx="20445556" cy="3341222"/>
          </a:xfrm>
          <a:prstGeom prst="rect">
            <a:avLst/>
          </a:prstGeom>
          <a:noFill/>
        </p:spPr>
        <p:txBody>
          <a:bodyPr wrap="square" lIns="230429" tIns="115214" rIns="230429" bIns="115214" rtlCol="0">
            <a:spAutoFit/>
          </a:bodyPr>
          <a:lstStyle/>
          <a:p>
            <a:r>
              <a:rPr lang="en-US" sz="10100" dirty="0" err="1" smtClean="0"/>
              <a:t>Thứ</a:t>
            </a:r>
            <a:r>
              <a:rPr lang="en-US" sz="10100" dirty="0" smtClean="0"/>
              <a:t> </a:t>
            </a:r>
            <a:r>
              <a:rPr lang="en-US" sz="10100" dirty="0" err="1" smtClean="0"/>
              <a:t>năm</a:t>
            </a:r>
            <a:r>
              <a:rPr lang="en-US" sz="10100" dirty="0" smtClean="0"/>
              <a:t> </a:t>
            </a:r>
            <a:r>
              <a:rPr lang="en-US" sz="10100" dirty="0" err="1" smtClean="0"/>
              <a:t>ngày</a:t>
            </a:r>
            <a:r>
              <a:rPr lang="en-US" sz="10100" dirty="0" smtClean="0"/>
              <a:t> 21 </a:t>
            </a:r>
            <a:r>
              <a:rPr lang="en-US" sz="10100" dirty="0" err="1" smtClean="0"/>
              <a:t>tháng</a:t>
            </a:r>
            <a:r>
              <a:rPr lang="en-US" sz="10100" dirty="0" smtClean="0"/>
              <a:t> 1 </a:t>
            </a:r>
            <a:r>
              <a:rPr lang="en-US" sz="10100" dirty="0" err="1" smtClean="0"/>
              <a:t>năm</a:t>
            </a:r>
            <a:r>
              <a:rPr lang="en-US" sz="10100" dirty="0" smtClean="0"/>
              <a:t> 2021</a:t>
            </a:r>
          </a:p>
          <a:p>
            <a:endParaRPr lang="en-US" sz="10100" dirty="0"/>
          </a:p>
        </p:txBody>
      </p:sp>
      <p:sp>
        <p:nvSpPr>
          <p:cNvPr id="14" name="TextBox 13"/>
          <p:cNvSpPr txBox="1"/>
          <p:nvPr/>
        </p:nvSpPr>
        <p:spPr>
          <a:xfrm>
            <a:off x="1700138" y="7175495"/>
            <a:ext cx="21237141" cy="1429038"/>
          </a:xfrm>
          <a:prstGeom prst="rect">
            <a:avLst/>
          </a:prstGeom>
          <a:noFill/>
        </p:spPr>
        <p:txBody>
          <a:bodyPr wrap="none" lIns="150295" tIns="75149" rIns="150295" bIns="75149" rtlCol="0">
            <a:spAutoFit/>
          </a:bodyPr>
          <a:lstStyle/>
          <a:p>
            <a:r>
              <a:rPr lang="en-US" sz="8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8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8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8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vi-VN" sz="8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 </a:t>
            </a:r>
            <a:r>
              <a:rPr lang="vi-VN" sz="8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em trong gia </a:t>
            </a:r>
            <a:r>
              <a:rPr lang="vi-VN" sz="8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8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8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181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239"/>
            <a:ext cx="24688800" cy="1143380"/>
          </a:xfrm>
          <a:prstGeom prst="rect">
            <a:avLst/>
          </a:prstGeom>
          <a:noFill/>
        </p:spPr>
        <p:txBody>
          <a:bodyPr wrap="square" lIns="96002" tIns="48001" rIns="96002" bIns="48001" rtlCol="0">
            <a:spAutoFit/>
          </a:bodyPr>
          <a:lstStyle/>
          <a:p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b. Em sẽ làm gì nếu em là bạn trong mỗi tình huống dưới đây?</a:t>
            </a:r>
            <a:endParaRPr lang="en-US" sz="6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531" y="2230581"/>
            <a:ext cx="12909332" cy="633707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1" y1="22535" x2="93179" y2="20563"/>
                        <a14:foregroundMark x1="94485" y1="29577" x2="94485" y2="99437"/>
                        <a14:foregroundMark x1="59216" y1="39155" x2="93904" y2="22254"/>
                        <a14:foregroundMark x1="22206" y1="22254" x2="21771" y2="282"/>
                        <a14:foregroundMark x1="22061" y1="6479" x2="99129" y2="14366"/>
                        <a14:foregroundMark x1="5080" y1="22254" x2="2467" y2="98873"/>
                        <a14:foregroundMark x1="2467" y1="94930" x2="88244" y2="97465"/>
                        <a14:foregroundMark x1="39478" y1="90704" x2="42235" y2="85634"/>
                        <a14:foregroundMark x1="32946" y1="89577" x2="36430" y2="90704"/>
                        <a14:foregroundMark x1="57910" y1="28732" x2="93614" y2="35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3601" y="1341441"/>
            <a:ext cx="11125199" cy="72262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5" y="8229600"/>
            <a:ext cx="13154025" cy="720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849" y="14025641"/>
            <a:ext cx="5033726" cy="1107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28" tIns="45715" rIns="91428" bIns="45715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9" y="8567651"/>
            <a:ext cx="5033726" cy="1107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28" tIns="45715" rIns="91428" bIns="45715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1" y="8567651"/>
            <a:ext cx="5033726" cy="1107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28" tIns="45715" rIns="91428" bIns="45715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594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te Little Girl And Frame Royalty Free Cliparts, Vector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9251"/>
            <a:ext cx="24764999" cy="15713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5928" y="4618041"/>
            <a:ext cx="17910648" cy="4339639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>
              <a:lnSpc>
                <a:spcPct val="150000"/>
              </a:lnSpc>
            </a:pPr>
            <a:r>
              <a:rPr lang="vi-VN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Đóng vai xử lí tình huống</a:t>
            </a:r>
            <a:endParaRPr lang="en-US" sz="9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780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" y="-14397"/>
            <a:ext cx="24667778" cy="1565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295" y="2332039"/>
            <a:ext cx="6907636" cy="1338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28" tIns="45715" rIns="91428" bIns="45715" rtlCol="0">
            <a:spAutoFit/>
          </a:bodyPr>
          <a:lstStyle/>
          <a:p>
            <a:r>
              <a:rPr lang="vi-VN" sz="8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8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3" y="4609646"/>
            <a:ext cx="16903962" cy="7232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28" tIns="45715" rIns="91428" bIns="45715" rtlCol="0">
            <a:spAutoFit/>
          </a:bodyPr>
          <a:lstStyle/>
          <a:p>
            <a:r>
              <a:rPr lang="vi-VN" sz="1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chị em hòa thuận</a:t>
            </a:r>
          </a:p>
          <a:p>
            <a:r>
              <a:rPr lang="vi-VN" sz="1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thương, giúp đỡ nhau</a:t>
            </a:r>
          </a:p>
          <a:p>
            <a:r>
              <a:rPr lang="vi-VN" sz="1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cảm sẽ bền lâu</a:t>
            </a:r>
          </a:p>
          <a:p>
            <a:r>
              <a:rPr lang="vi-VN" sz="1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thêm đầm ấm.</a:t>
            </a:r>
            <a:endParaRPr lang="en-US" sz="1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981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717" y="7931370"/>
            <a:ext cx="2115264" cy="1447859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46" y="629824"/>
            <a:ext cx="6892290" cy="3583451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44" y="6060738"/>
            <a:ext cx="5362100" cy="4408730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8394" y="1298735"/>
            <a:ext cx="4211241" cy="4263944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123" y="8983970"/>
            <a:ext cx="18969228" cy="612009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720" y="14155721"/>
            <a:ext cx="24792955" cy="16201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4683" y="4560733"/>
            <a:ext cx="12480413" cy="232554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230414" tIns="115207" rIns="230414" bIns="115207">
            <a:spAutoFit/>
          </a:bodyPr>
          <a:lstStyle/>
          <a:p>
            <a:pPr algn="ctr"/>
            <a:r>
              <a:rPr lang="en-US" sz="1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Tiết</a:t>
            </a:r>
            <a:r>
              <a:rPr lang="en-US" sz="1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học</a:t>
            </a:r>
            <a:r>
              <a:rPr lang="en-US" sz="1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1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1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1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8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set of PowerPoint background pictures with books and 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0264" y="7644698"/>
            <a:ext cx="14490101" cy="3060254"/>
          </a:xfrm>
          <a:prstGeom prst="rect">
            <a:avLst/>
          </a:prstGeom>
          <a:noFill/>
        </p:spPr>
        <p:txBody>
          <a:bodyPr wrap="none" lIns="150295" tIns="75149" rIns="150295" bIns="7514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8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189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57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694973"/>
            <a:ext cx="10759914" cy="1044318"/>
          </a:xfrm>
          <a:prstGeom prst="rect">
            <a:avLst/>
          </a:prstGeom>
          <a:noFill/>
        </p:spPr>
        <p:txBody>
          <a:bodyPr wrap="none" lIns="150295" tIns="75149" rIns="150295" bIns="75149" rtlCol="0">
            <a:spAutoFit/>
          </a:bodyPr>
          <a:lstStyle/>
          <a:p>
            <a:r>
              <a:rPr lang="vi-VN" sz="5800" b="1" dirty="0">
                <a:latin typeface="Times New Roman" pitchFamily="18" charset="0"/>
                <a:cs typeface="Times New Roman" pitchFamily="18" charset="0"/>
              </a:rPr>
              <a:t>a. Cùng hát bài </a:t>
            </a:r>
            <a:r>
              <a:rPr lang="vi-VN" sz="5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anh khó đấy</a:t>
            </a:r>
            <a:endParaRPr lang="en-US" sz="5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19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647" y="5075238"/>
            <a:ext cx="14430528" cy="3154700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</a:bodyPr>
          <a:lstStyle/>
          <a:p>
            <a:pPr algn="ctr"/>
            <a:r>
              <a:rPr lang="en-US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913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6" y="427039"/>
            <a:ext cx="23247045" cy="110798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r>
              <a:rPr lang="vi-VN" sz="6600" b="1" dirty="0" smtClean="0">
                <a:latin typeface="+mj-lt"/>
              </a:rPr>
              <a:t>a. Xem tranh và nêu những việc anh chị nên làm đối với em nhỏ</a:t>
            </a:r>
            <a:endParaRPr lang="en-US" sz="6600" b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189"/>
          <a:stretch/>
        </p:blipFill>
        <p:spPr>
          <a:xfrm>
            <a:off x="4" y="1646239"/>
            <a:ext cx="12665951" cy="67056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r="2581"/>
          <a:stretch/>
        </p:blipFill>
        <p:spPr>
          <a:xfrm>
            <a:off x="13182599" y="1646236"/>
            <a:ext cx="11506201" cy="67056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4" y="8351838"/>
            <a:ext cx="12665951" cy="72850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411200" y="8123240"/>
            <a:ext cx="10820401" cy="71627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l="1189"/>
          <a:stretch/>
        </p:blipFill>
        <p:spPr>
          <a:xfrm>
            <a:off x="990604" y="0"/>
            <a:ext cx="20802601" cy="10714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858" y="11628438"/>
            <a:ext cx="22549944" cy="34624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vi-VN" sz="7300" b="1" dirty="0" smtClean="0">
                <a:solidFill>
                  <a:srgbClr val="FF0000"/>
                </a:solidFill>
                <a:latin typeface="+mj-lt"/>
              </a:rPr>
              <a:t>Tranh 1: Anh đưa cho em cái bánh và nói « Anh để phần em này». Việc làm đó thể hiện anh quan tâm, nhường nhịn 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858" y="11628436"/>
            <a:ext cx="22549944" cy="34624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vi-VN" sz="7300" b="1" dirty="0" smtClean="0">
                <a:solidFill>
                  <a:srgbClr val="FF0000"/>
                </a:solidFill>
                <a:latin typeface="+mj-lt"/>
              </a:rPr>
              <a:t>Tranh 2: Chị rủ em chơi gấu bông, chị nói «Chị em mình cùng chơi nhé». Việc này thể hiện chị biết nhường nhịn và hòa thuận với em.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r="2581"/>
          <a:stretch/>
        </p:blipFill>
        <p:spPr>
          <a:xfrm>
            <a:off x="2359571" y="427040"/>
            <a:ext cx="19964399" cy="1028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5858" y="11323638"/>
            <a:ext cx="22549944" cy="34624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vi-VN" sz="7300" b="1" dirty="0" smtClean="0">
                <a:solidFill>
                  <a:srgbClr val="FF0000"/>
                </a:solidFill>
                <a:latin typeface="+mj-lt"/>
              </a:rPr>
              <a:t>Tranh 3: Anh đang giặt khăn để rửa mặt cho em, anh nói «Anh lau mặt cho em nào!». Việc làm đó thể anh rất quan tâm và biết chăm sóc em.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2209799" y="88078"/>
            <a:ext cx="19126201" cy="100925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858" y="10866438"/>
            <a:ext cx="22549944" cy="34624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28" tIns="45715" rIns="91428" bIns="45715" rtlCol="0">
            <a:spAutoFit/>
          </a:bodyPr>
          <a:lstStyle/>
          <a:p>
            <a:r>
              <a:rPr lang="vi-VN" sz="7300" b="1" dirty="0" smtClean="0">
                <a:solidFill>
                  <a:srgbClr val="FF0000"/>
                </a:solidFill>
                <a:latin typeface="+mj-lt"/>
              </a:rPr>
              <a:t>Tranh 4: Mẹ đang nấu cơm. Chị dỗ em và nói «Em ra đây với chị». Việc làm này thể hiện chị biết trông em, dỗ dành để em khỏi khóc.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350841"/>
            <a:ext cx="18516600" cy="967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63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ite Wallpaper - Hình nền trắng - Hình nền máy tính đẹp di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429"/>
            <a:ext cx="24665322" cy="1143380"/>
          </a:xfrm>
          <a:prstGeom prst="rect">
            <a:avLst/>
          </a:prstGeom>
          <a:noFill/>
        </p:spPr>
        <p:txBody>
          <a:bodyPr wrap="none" lIns="96002" tIns="48001" rIns="96002" bIns="48001" rtlCol="0">
            <a:spAutoFit/>
          </a:bodyPr>
          <a:lstStyle/>
          <a:p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b. Nêu những việc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em nên 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anh chị qua các tranh dưới đây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1" y="8504238"/>
            <a:ext cx="11810999" cy="713263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0287" y="2173394"/>
            <a:ext cx="11879317" cy="63308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115803" y="8504238"/>
            <a:ext cx="12573001" cy="71032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12400804" y="2173392"/>
            <a:ext cx="12288000" cy="655944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4" y="350838"/>
            <a:ext cx="20802601" cy="9448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6889" y="10409239"/>
            <a:ext cx="21183601" cy="41595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02" tIns="48001" rIns="96002" bIns="48001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Thấy anh đi học về, em chạy ra chào anh. Điều đó thể hiện em rất lễ phép với anh.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889" y="10409239"/>
            <a:ext cx="21183601" cy="41595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02" tIns="48001" rIns="96002" bIns="48001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Chị làm rơi hộp bút, em nhắc chị « Hộp bút của c rơi kìa!». Điều đó thể hiện em rất quan tâm đến anh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133603" y="579439"/>
            <a:ext cx="20269200" cy="9372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6889" y="10409239"/>
            <a:ext cx="21183601" cy="41595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02" tIns="48001" rIns="96002" bIns="48001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1" y="274637"/>
            <a:ext cx="19507200" cy="9905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6889" y="10409239"/>
            <a:ext cx="21183601" cy="41595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02" tIns="48001" rIns="96002" bIns="48001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1" y="198440"/>
            <a:ext cx="21858890" cy="967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42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642"/>
            <a:ext cx="20878800" cy="13639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6543" y="8626126"/>
            <a:ext cx="14815635" cy="3154700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99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584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5" y="-329381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295" tIns="75149" rIns="150295" bIns="7514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875" y="1302928"/>
            <a:ext cx="8108929" cy="68584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4" y="1988771"/>
            <a:ext cx="8441272" cy="61725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466992" y="1906405"/>
            <a:ext cx="8704384" cy="625495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161360"/>
            <a:ext cx="7843835" cy="76300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7987716" y="8161360"/>
            <a:ext cx="8392359" cy="763000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6380075" y="8418550"/>
            <a:ext cx="8308729" cy="7372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2239"/>
            <a:ext cx="24688800" cy="2189820"/>
          </a:xfrm>
          <a:prstGeom prst="rect">
            <a:avLst/>
          </a:prstGeom>
          <a:noFill/>
        </p:spPr>
        <p:txBody>
          <a:bodyPr wrap="square" lIns="96002" tIns="48001" rIns="96002" bIns="48001" rtlCol="0">
            <a:spAutoFit/>
          </a:bodyPr>
          <a:lstStyle/>
          <a:p>
            <a:r>
              <a:rPr lang="en-US" sz="6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800" b="1" dirty="0" smtClean="0">
                <a:latin typeface="Times New Roman" pitchFamily="18" charset="0"/>
                <a:cs typeface="Times New Roman" pitchFamily="18" charset="0"/>
              </a:rPr>
              <a:t>. Em có nhận xét gì về lời nói, việc làm của bạn trong mỗi tranh dưới đây:</a:t>
            </a:r>
            <a:endParaRPr lang="en-US" sz="6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96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" y="0"/>
            <a:ext cx="24680916" cy="1563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8399" y="4770437"/>
            <a:ext cx="18194379" cy="3154700"/>
          </a:xfrm>
          <a:prstGeom prst="rect">
            <a:avLst/>
          </a:prstGeom>
          <a:noFill/>
        </p:spPr>
        <p:txBody>
          <a:bodyPr wrap="none" lIns="91428" tIns="45715" rIns="91428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02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419</Words>
  <Application>Microsoft Office PowerPoint</Application>
  <PresentationFormat>Custom</PresentationFormat>
  <Paragraphs>34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Hoang Anh Sang</cp:lastModifiedBy>
  <cp:revision>20</cp:revision>
  <dcterms:created xsi:type="dcterms:W3CDTF">2020-08-26T00:54:00Z</dcterms:created>
  <dcterms:modified xsi:type="dcterms:W3CDTF">2021-04-09T14:07:12Z</dcterms:modified>
</cp:coreProperties>
</file>