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459" r:id="rId38"/>
  </p:sldIdLst>
  <p:sldSz cx="12192000" cy="6858000"/>
  <p:notesSz cx="6858000" cy="9144000"/>
  <p:embeddedFontLst>
    <p:embeddedFont>
      <p:font typeface="PT Sans" panose="020B0604020202020204" charset="0"/>
      <p:regular r:id="rId40"/>
      <p:bold r:id="rId41"/>
      <p:italic r:id="rId42"/>
      <p:boldItalic r:id="rId43"/>
    </p:embeddedFont>
    <p:embeddedFont>
      <p:font typeface="Sigmar One" panose="020B0604020202020204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Fredoka One" panose="020B0604020202020204" charset="0"/>
      <p:regular r:id="rId49"/>
    </p:embeddedFont>
    <p:embeddedFont>
      <p:font typeface="Fira Sans Extra Condensed Medium" panose="020B0604020202020204" charset="0"/>
      <p:regular r:id="rId50"/>
      <p:bold r:id="rId51"/>
      <p:italic r:id="rId52"/>
      <p:boldItalic r:id="rId53"/>
    </p:embeddedFont>
    <p:embeddedFont>
      <p:font typeface="Bilbo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Verdana" panose="020B0604030504040204" pitchFamily="34" charset="0"/>
      <p:regular r:id="rId59"/>
      <p:bold r:id="rId60"/>
      <p:italic r:id="rId61"/>
      <p:boldItalic r:id="rId62"/>
    </p:embeddedFont>
    <p:embeddedFont>
      <p:font typeface="Hind" panose="020B0604020202020204" charset="0"/>
      <p:regular r:id="rId63"/>
      <p:bold r:id="rId64"/>
    </p:embeddedFont>
    <p:embeddedFont>
      <p:font typeface="Schoolbell" panose="020B0604020202020204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34. </a:t>
            </a:r>
            <a:endParaRPr/>
          </a:p>
        </p:txBody>
      </p:sp>
      <p:sp>
        <p:nvSpPr>
          <p:cNvPr id="445" name="Google Shape;4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picture.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pupils who can simulate the actions in the pictures through the shadows. -&gt; Choose the best ones and gives them points.</a:t>
            </a:r>
            <a:endParaRPr/>
          </a:p>
        </p:txBody>
      </p:sp>
      <p:sp>
        <p:nvSpPr>
          <p:cNvPr id="339" name="Google Shape;3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match the pictures with their shadows in mind first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numbers, pupils say the letters. -&gt; Check the answers in the next slide.</a:t>
            </a:r>
            <a:endParaRPr/>
          </a:p>
        </p:txBody>
      </p:sp>
      <p:sp>
        <p:nvSpPr>
          <p:cNvPr id="353" name="Google Shape;3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 1 by 1 and click to shows the answer.</a:t>
            </a:r>
            <a:endParaRPr/>
          </a:p>
        </p:txBody>
      </p:sp>
      <p:sp>
        <p:nvSpPr>
          <p:cNvPr id="383" name="Google Shape;38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 i="1"/>
          </a:p>
        </p:txBody>
      </p:sp>
      <p:sp>
        <p:nvSpPr>
          <p:cNvPr id="413" name="Google Shape;4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8" y="0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0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0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0"/>
          <p:cNvSpPr txBox="1"/>
          <p:nvPr/>
        </p:nvSpPr>
        <p:spPr>
          <a:xfrm>
            <a:off x="4973257" y="768947"/>
            <a:ext cx="27395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11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1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1"/>
          <p:cNvSpPr txBox="1"/>
          <p:nvPr/>
        </p:nvSpPr>
        <p:spPr>
          <a:xfrm>
            <a:off x="4382775" y="756509"/>
            <a:ext cx="36347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4322" y="462503"/>
            <a:ext cx="5280720" cy="5755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850" y="1467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802844" y="4659516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dirty="0"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767" y="17570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83749" y="96867"/>
            <a:ext cx="5844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6" y="2383432"/>
            <a:ext cx="331606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Look, listen and repeat.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Listen, point and say.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3223135"/>
            <a:ext cx="4890990" cy="10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 smtClean="0">
                <a:solidFill>
                  <a:srgbClr val="FF4C42"/>
                </a:solidFill>
              </a:rPr>
              <a:t>Let’s talk.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r>
              <a:rPr lang="en-US" sz="6400" dirty="0">
                <a:solidFill>
                  <a:schemeClr val="accent6"/>
                </a:solidFill>
                <a:latin typeface="Fredoka One"/>
                <a:ea typeface="Fredoka One"/>
                <a:cs typeface="Fredoka One"/>
              </a:rPr>
              <a:t>05</a:t>
            </a:r>
            <a:endParaRPr sz="6400" dirty="0">
              <a:solidFill>
                <a:schemeClr val="accent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7052994" y="4327370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 dirty="0" smtClean="0">
                <a:solidFill>
                  <a:srgbClr val="FF4C42"/>
                </a:solidFill>
                <a:latin typeface="Fredoka One"/>
                <a:ea typeface="Fredoka One"/>
                <a:cs typeface="Fredoka One"/>
              </a:rPr>
              <a:t>Fun corner and wrap-up</a:t>
            </a:r>
            <a:endParaRPr sz="4800" dirty="0">
              <a:solidFill>
                <a:srgbClr val="FF4C4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883" y="1354446"/>
            <a:ext cx="2648371" cy="23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4996" y="1584209"/>
            <a:ext cx="2659472" cy="19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" descr="Ảnh có chứa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859" y="1047850"/>
            <a:ext cx="2646677" cy="333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752" y="1119308"/>
            <a:ext cx="2648372" cy="206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"/>
          <p:cNvSpPr txBox="1"/>
          <p:nvPr/>
        </p:nvSpPr>
        <p:spPr>
          <a:xfrm>
            <a:off x="1592411" y="-14972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46" name="Google Shape;346;p5"/>
          <p:cNvSpPr txBox="1"/>
          <p:nvPr/>
        </p:nvSpPr>
        <p:spPr>
          <a:xfrm>
            <a:off x="4552938" y="-43028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47" name="Google Shape;347;p5"/>
          <p:cNvSpPr txBox="1"/>
          <p:nvPr/>
        </p:nvSpPr>
        <p:spPr>
          <a:xfrm>
            <a:off x="7513465" y="-71084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8" name="Google Shape;348;p5"/>
          <p:cNvSpPr txBox="1"/>
          <p:nvPr/>
        </p:nvSpPr>
        <p:spPr>
          <a:xfrm>
            <a:off x="10473992" y="-99140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49" name="Google Shape;349;p5"/>
          <p:cNvSpPr/>
          <p:nvPr/>
        </p:nvSpPr>
        <p:spPr>
          <a:xfrm>
            <a:off x="3103873" y="4459402"/>
            <a:ext cx="630597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simulation</a:t>
            </a:r>
            <a:endParaRPr sz="6000" b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57" name="Google Shape;357;p6" descr="Ảnh có chứa bầu trời đêm&#10;&#10;Mô tả được tạo tự độ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6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2841477" y="-22122"/>
            <a:ext cx="2802347" cy="2611729"/>
            <a:chOff x="2841477" y="-22122"/>
            <a:chExt cx="2802347" cy="2611729"/>
          </a:xfrm>
        </p:grpSpPr>
        <p:pic>
          <p:nvPicPr>
            <p:cNvPr id="360" name="Google Shape;360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6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63" name="Google Shape;363;p6" descr="Ảnh có chứa bầu trời đêm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6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65" name="Google Shape;365;p6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66" name="Google Shape;366;p6" descr="Ảnh có chứa tối,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6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576406" y="3532452"/>
            <a:ext cx="1740825" cy="2734944"/>
            <a:chOff x="0" y="3527618"/>
            <a:chExt cx="1740825" cy="2734944"/>
          </a:xfrm>
        </p:grpSpPr>
        <p:pic>
          <p:nvPicPr>
            <p:cNvPr id="369" name="Google Shape;369;p6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6"/>
            <p:cNvSpPr txBox="1"/>
            <p:nvPr/>
          </p:nvSpPr>
          <p:spPr>
            <a:xfrm>
              <a:off x="707898" y="352761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371" name="Google Shape;371;p6"/>
          <p:cNvGrpSpPr/>
          <p:nvPr/>
        </p:nvGrpSpPr>
        <p:grpSpPr>
          <a:xfrm>
            <a:off x="2463466" y="3547981"/>
            <a:ext cx="3621662" cy="2868479"/>
            <a:chOff x="2094988" y="3624394"/>
            <a:chExt cx="3621662" cy="2868479"/>
          </a:xfrm>
        </p:grpSpPr>
        <p:pic>
          <p:nvPicPr>
            <p:cNvPr id="372" name="Google Shape;372;p6" descr="Ảnh có chứa tối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6"/>
            <p:cNvSpPr txBox="1"/>
            <p:nvPr/>
          </p:nvSpPr>
          <p:spPr>
            <a:xfrm>
              <a:off x="3905819" y="3624394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374" name="Google Shape;374;p6"/>
          <p:cNvGrpSpPr/>
          <p:nvPr/>
        </p:nvGrpSpPr>
        <p:grpSpPr>
          <a:xfrm>
            <a:off x="6302385" y="3614048"/>
            <a:ext cx="2489997" cy="2653348"/>
            <a:chOff x="5988369" y="3614048"/>
            <a:chExt cx="2489997" cy="2653348"/>
          </a:xfrm>
        </p:grpSpPr>
        <p:pic>
          <p:nvPicPr>
            <p:cNvPr id="375" name="Google Shape;375;p6" descr="Ảnh có chứa đồ họa véc-tơ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6"/>
            <p:cNvSpPr txBox="1"/>
            <p:nvPr/>
          </p:nvSpPr>
          <p:spPr>
            <a:xfrm>
              <a:off x="7021296" y="361404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377" name="Google Shape;377;p6"/>
          <p:cNvGrpSpPr/>
          <p:nvPr/>
        </p:nvGrpSpPr>
        <p:grpSpPr>
          <a:xfrm>
            <a:off x="9106398" y="3614048"/>
            <a:ext cx="3359471" cy="3081091"/>
            <a:chOff x="8832529" y="3585992"/>
            <a:chExt cx="3359471" cy="3081091"/>
          </a:xfrm>
        </p:grpSpPr>
        <p:pic>
          <p:nvPicPr>
            <p:cNvPr id="378" name="Google Shape;378;p6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6"/>
            <p:cNvSpPr txBox="1"/>
            <p:nvPr/>
          </p:nvSpPr>
          <p:spPr>
            <a:xfrm>
              <a:off x="9981823" y="358599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86" name="Google Shape;386;p7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87" name="Google Shape;387;p7" descr="Ảnh có chứa bầu trời đêm&#10;&#10;Mô tả được tạo tự độ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7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89" name="Google Shape;389;p7"/>
          <p:cNvGrpSpPr/>
          <p:nvPr/>
        </p:nvGrpSpPr>
        <p:grpSpPr>
          <a:xfrm>
            <a:off x="3086650" y="-20553"/>
            <a:ext cx="2802347" cy="2611729"/>
            <a:chOff x="2841477" y="-22122"/>
            <a:chExt cx="2802347" cy="2611729"/>
          </a:xfrm>
        </p:grpSpPr>
        <p:pic>
          <p:nvPicPr>
            <p:cNvPr id="390" name="Google Shape;39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7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92" name="Google Shape;392;p7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93" name="Google Shape;393;p7" descr="Ảnh có chứa bầu trời đêm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7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95" name="Google Shape;395;p7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96" name="Google Shape;396;p7" descr="Ảnh có chứa tối,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7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6649" y="6191464"/>
            <a:ext cx="1745795" cy="3050895"/>
            <a:chOff x="0" y="3211667"/>
            <a:chExt cx="1745795" cy="3050895"/>
          </a:xfrm>
        </p:grpSpPr>
        <p:pic>
          <p:nvPicPr>
            <p:cNvPr id="399" name="Google Shape;399;p7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7"/>
            <p:cNvSpPr txBox="1"/>
            <p:nvPr/>
          </p:nvSpPr>
          <p:spPr>
            <a:xfrm>
              <a:off x="1318740" y="321166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401" name="Google Shape;401;p7"/>
          <p:cNvGrpSpPr/>
          <p:nvPr/>
        </p:nvGrpSpPr>
        <p:grpSpPr>
          <a:xfrm>
            <a:off x="9608728" y="6191464"/>
            <a:ext cx="3144520" cy="3370094"/>
            <a:chOff x="2094988" y="2827902"/>
            <a:chExt cx="3621662" cy="3664971"/>
          </a:xfrm>
        </p:grpSpPr>
        <p:pic>
          <p:nvPicPr>
            <p:cNvPr id="402" name="Google Shape;402;p7" descr="Ảnh có chứa tối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7"/>
            <p:cNvSpPr txBox="1"/>
            <p:nvPr/>
          </p:nvSpPr>
          <p:spPr>
            <a:xfrm>
              <a:off x="3881044" y="282790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404" name="Google Shape;404;p7"/>
          <p:cNvGrpSpPr/>
          <p:nvPr/>
        </p:nvGrpSpPr>
        <p:grpSpPr>
          <a:xfrm>
            <a:off x="6828683" y="6191464"/>
            <a:ext cx="2489997" cy="3103389"/>
            <a:chOff x="5988369" y="3164007"/>
            <a:chExt cx="2489997" cy="3103389"/>
          </a:xfrm>
        </p:grpSpPr>
        <p:pic>
          <p:nvPicPr>
            <p:cNvPr id="405" name="Google Shape;405;p7" descr="Ảnh có chứa đồ họa véc-tơ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7"/>
            <p:cNvSpPr txBox="1"/>
            <p:nvPr/>
          </p:nvSpPr>
          <p:spPr>
            <a:xfrm>
              <a:off x="6806312" y="316400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407" name="Google Shape;407;p7"/>
          <p:cNvGrpSpPr/>
          <p:nvPr/>
        </p:nvGrpSpPr>
        <p:grpSpPr>
          <a:xfrm>
            <a:off x="3179164" y="6191464"/>
            <a:ext cx="3359471" cy="3284375"/>
            <a:chOff x="8832529" y="3382708"/>
            <a:chExt cx="3359471" cy="3284375"/>
          </a:xfrm>
        </p:grpSpPr>
        <p:pic>
          <p:nvPicPr>
            <p:cNvPr id="408" name="Google Shape;408;p7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7"/>
            <p:cNvSpPr txBox="1"/>
            <p:nvPr/>
          </p:nvSpPr>
          <p:spPr>
            <a:xfrm>
              <a:off x="10158459" y="338270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8"/>
          <p:cNvSpPr txBox="1"/>
          <p:nvPr/>
        </p:nvSpPr>
        <p:spPr>
          <a:xfrm>
            <a:off x="4973256" y="768947"/>
            <a:ext cx="3084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9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9"/>
          <p:cNvSpPr txBox="1"/>
          <p:nvPr/>
        </p:nvSpPr>
        <p:spPr>
          <a:xfrm>
            <a:off x="4973256" y="768947"/>
            <a:ext cx="312382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835</Words>
  <Application>Microsoft Office PowerPoint</Application>
  <PresentationFormat>Widescreen</PresentationFormat>
  <Paragraphs>147</Paragraphs>
  <Slides>37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PT Sans</vt:lpstr>
      <vt:lpstr>Sigmar One</vt:lpstr>
      <vt:lpstr>Comic Sans MS</vt:lpstr>
      <vt:lpstr>Fredoka One</vt:lpstr>
      <vt:lpstr>Fira Sans Extra Condensed Medium</vt:lpstr>
      <vt:lpstr>Bilbo</vt:lpstr>
      <vt:lpstr>Calibri</vt:lpstr>
      <vt:lpstr>Arial</vt:lpstr>
      <vt:lpstr>Verdana</vt:lpstr>
      <vt:lpstr>Hind</vt:lpstr>
      <vt:lpstr>Schoolbell</vt:lpstr>
      <vt:lpstr>1_Theme1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Ngan</cp:lastModifiedBy>
  <cp:revision>9</cp:revision>
  <dcterms:created xsi:type="dcterms:W3CDTF">2021-12-30T07:25:07Z</dcterms:created>
  <dcterms:modified xsi:type="dcterms:W3CDTF">2023-10-10T09:20:34Z</dcterms:modified>
</cp:coreProperties>
</file>